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3" r:id="rId4"/>
    <p:sldId id="264" r:id="rId5"/>
    <p:sldId id="262" r:id="rId6"/>
    <p:sldId id="261" r:id="rId7"/>
    <p:sldId id="260" r:id="rId8"/>
    <p:sldId id="259" r:id="rId9"/>
  </p:sldIdLst>
  <p:sldSz cx="9144000" cy="6858000" type="screen4x3"/>
  <p:notesSz cx="6858000" cy="9144000"/>
  <p:defaultTextStyle>
    <a:defPPr>
      <a:defRPr lang="mr-I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1137-A65B-422E-8902-AB23F64F7871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AE0B-5338-42E7-A4F6-10C391F8CA51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1137-A65B-422E-8902-AB23F64F7871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AE0B-5338-42E7-A4F6-10C391F8CA51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1137-A65B-422E-8902-AB23F64F7871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AE0B-5338-42E7-A4F6-10C391F8CA51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1137-A65B-422E-8902-AB23F64F7871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AE0B-5338-42E7-A4F6-10C391F8CA51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1137-A65B-422E-8902-AB23F64F7871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AE0B-5338-42E7-A4F6-10C391F8CA51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1137-A65B-422E-8902-AB23F64F7871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AE0B-5338-42E7-A4F6-10C391F8CA51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1137-A65B-422E-8902-AB23F64F7871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AE0B-5338-42E7-A4F6-10C391F8CA51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1137-A65B-422E-8902-AB23F64F7871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AE0B-5338-42E7-A4F6-10C391F8CA51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1137-A65B-422E-8902-AB23F64F7871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AE0B-5338-42E7-A4F6-10C391F8CA51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1137-A65B-422E-8902-AB23F64F7871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AE0B-5338-42E7-A4F6-10C391F8CA51}" type="slidenum">
              <a:rPr lang="mr-IN" smtClean="0"/>
              <a:t>‹#›</a:t>
            </a:fld>
            <a:endParaRPr lang="mr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1137-A65B-422E-8902-AB23F64F7871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F3AE0B-5338-42E7-A4F6-10C391F8CA51}" type="slidenum">
              <a:rPr lang="mr-IN" smtClean="0"/>
              <a:t>‹#›</a:t>
            </a:fld>
            <a:endParaRPr lang="mr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mr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0F3AE0B-5338-42E7-A4F6-10C391F8CA51}" type="slidenum">
              <a:rPr lang="mr-IN" smtClean="0"/>
              <a:t>‹#›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mr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3801137-A65B-422E-8902-AB23F64F7871}" type="datetimeFigureOut">
              <a:rPr lang="mr-IN" smtClean="0"/>
              <a:t>21-11-2021</a:t>
            </a:fld>
            <a:endParaRPr lang="mr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pradeeptawade26@yahoo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543800" cy="3096343"/>
          </a:xfrm>
        </p:spPr>
        <p:txBody>
          <a:bodyPr/>
          <a:lstStyle/>
          <a:p>
            <a:r>
              <a:rPr lang="en-US" sz="4500" b="1" dirty="0" smtClean="0"/>
              <a:t>Chapter- AS-14-Amalgamation, Absorption &amp; External Reconstruction </a:t>
            </a:r>
            <a:endParaRPr lang="mr-IN" sz="4500" b="1" dirty="0"/>
          </a:p>
        </p:txBody>
      </p:sp>
    </p:spTree>
    <p:extLst>
      <p:ext uri="{BB962C8B-B14F-4D97-AF65-F5344CB8AC3E}">
        <p14:creationId xmlns:p14="http://schemas.microsoft.com/office/powerpoint/2010/main" val="425293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543800" cy="1008112"/>
          </a:xfrm>
        </p:spPr>
        <p:txBody>
          <a:bodyPr/>
          <a:lstStyle/>
          <a:p>
            <a:r>
              <a:rPr lang="en-US" sz="2800" b="1" dirty="0" smtClean="0"/>
              <a:t>Chapter- AS-14-Amalgamation, Absorption &amp; External Reconstruction </a:t>
            </a:r>
            <a:endParaRPr lang="mr-IN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7272808" cy="4536504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u="sng" dirty="0" smtClean="0">
                <a:solidFill>
                  <a:schemeClr val="tx1"/>
                </a:solidFill>
              </a:rPr>
              <a:t>Amalgamation-</a:t>
            </a:r>
            <a:r>
              <a:rPr lang="en-US" sz="2800" dirty="0" smtClean="0">
                <a:solidFill>
                  <a:schemeClr val="tx1"/>
                </a:solidFill>
              </a:rPr>
              <a:t> When two or more existing companies join them self and form new company.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u="sng" dirty="0" smtClean="0">
                <a:solidFill>
                  <a:schemeClr val="tx1"/>
                </a:solidFill>
              </a:rPr>
              <a:t>Absorption</a:t>
            </a:r>
            <a:r>
              <a:rPr lang="en-US" sz="2800" dirty="0" smtClean="0">
                <a:solidFill>
                  <a:schemeClr val="tx1"/>
                </a:solidFill>
              </a:rPr>
              <a:t>- When one existing company take over business of another existing company.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u="sng" dirty="0" smtClean="0">
                <a:solidFill>
                  <a:schemeClr val="tx1"/>
                </a:solidFill>
              </a:rPr>
              <a:t>External Reconstruction</a:t>
            </a:r>
            <a:r>
              <a:rPr lang="en-US" sz="2800" dirty="0" smtClean="0">
                <a:solidFill>
                  <a:schemeClr val="tx1"/>
                </a:solidFill>
              </a:rPr>
              <a:t>-When one existing company voluntarily  liquidated for the purpose of forming new company.</a:t>
            </a:r>
            <a:endParaRPr lang="mr-IN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54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543800" cy="1008112"/>
          </a:xfrm>
        </p:spPr>
        <p:txBody>
          <a:bodyPr/>
          <a:lstStyle/>
          <a:p>
            <a:r>
              <a:rPr lang="en-US" sz="2800" b="1" dirty="0" smtClean="0"/>
              <a:t>Chapter- AS-14-Amalgamation, Absorption &amp; External Reconstruction </a:t>
            </a:r>
            <a:endParaRPr lang="mr-IN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7272808" cy="4536504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u="sng" dirty="0" smtClean="0">
                <a:solidFill>
                  <a:schemeClr val="tx1"/>
                </a:solidFill>
              </a:rPr>
              <a:t>Purchase Consideration-  </a:t>
            </a:r>
            <a:r>
              <a:rPr lang="en-US" sz="2800" dirty="0" smtClean="0">
                <a:solidFill>
                  <a:schemeClr val="tx1"/>
                </a:solidFill>
              </a:rPr>
              <a:t>Amount payable by Purchasing company to vendor company.</a:t>
            </a:r>
          </a:p>
          <a:p>
            <a:r>
              <a:rPr lang="en-US" sz="2800" u="sng" dirty="0" smtClean="0">
                <a:solidFill>
                  <a:schemeClr val="tx1"/>
                </a:solidFill>
              </a:rPr>
              <a:t>Method-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Net Asset Method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Net Payment Method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u="sng" dirty="0">
                <a:solidFill>
                  <a:schemeClr val="tx1"/>
                </a:solidFill>
              </a:rPr>
              <a:t>Net Asset Method-</a:t>
            </a:r>
          </a:p>
          <a:p>
            <a:r>
              <a:rPr lang="en-US" sz="2800" dirty="0">
                <a:solidFill>
                  <a:schemeClr val="tx1"/>
                </a:solidFill>
              </a:rPr>
              <a:t>In this Method PC is equal to Agreed value of Assets taken Over Less the Agreed Value of Liabilities taken Over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mr-IN" sz="2800" dirty="0"/>
          </a:p>
        </p:txBody>
      </p:sp>
    </p:spTree>
    <p:extLst>
      <p:ext uri="{BB962C8B-B14F-4D97-AF65-F5344CB8AC3E}">
        <p14:creationId xmlns:p14="http://schemas.microsoft.com/office/powerpoint/2010/main" val="318823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543800" cy="1008112"/>
          </a:xfrm>
        </p:spPr>
        <p:txBody>
          <a:bodyPr/>
          <a:lstStyle/>
          <a:p>
            <a:r>
              <a:rPr lang="en-US" sz="2800" b="1" dirty="0" smtClean="0"/>
              <a:t>Chapter- AS-14-Amalgamation, Absorption &amp; External Reconstruction </a:t>
            </a:r>
            <a:endParaRPr lang="mr-IN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7272808" cy="45365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u="sng" dirty="0" smtClean="0">
                <a:solidFill>
                  <a:schemeClr val="tx1"/>
                </a:solidFill>
              </a:rPr>
              <a:t>Net Payment </a:t>
            </a:r>
            <a:r>
              <a:rPr lang="en-US" sz="2800" u="sng" dirty="0">
                <a:solidFill>
                  <a:schemeClr val="tx1"/>
                </a:solidFill>
              </a:rPr>
              <a:t>Method- </a:t>
            </a:r>
          </a:p>
          <a:p>
            <a:r>
              <a:rPr lang="en-US" sz="2800" dirty="0">
                <a:solidFill>
                  <a:schemeClr val="tx1"/>
                </a:solidFill>
              </a:rPr>
              <a:t>In this method, the PC is equal </a:t>
            </a:r>
            <a:r>
              <a:rPr lang="en-US" sz="2800" dirty="0" smtClean="0">
                <a:solidFill>
                  <a:schemeClr val="tx1"/>
                </a:solidFill>
              </a:rPr>
              <a:t>total payment made to shareholders of vendor company.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I.e.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800" dirty="0">
                <a:solidFill>
                  <a:schemeClr val="tx1"/>
                </a:solidFill>
              </a:rPr>
              <a:t>Equity Shares in Purchasing Company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800" dirty="0">
                <a:solidFill>
                  <a:schemeClr val="tx1"/>
                </a:solidFill>
              </a:rPr>
              <a:t>Preference Shares in Purchasing Company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800" dirty="0">
                <a:solidFill>
                  <a:schemeClr val="tx1"/>
                </a:solidFill>
              </a:rPr>
              <a:t>Debentures in Purchasing Company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800" dirty="0">
                <a:solidFill>
                  <a:schemeClr val="tx1"/>
                </a:solidFill>
              </a:rPr>
              <a:t>Cash</a:t>
            </a:r>
          </a:p>
          <a:p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322493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543800" cy="1008112"/>
          </a:xfrm>
        </p:spPr>
        <p:txBody>
          <a:bodyPr/>
          <a:lstStyle/>
          <a:p>
            <a:r>
              <a:rPr lang="en-US" sz="2800" b="1" dirty="0" smtClean="0"/>
              <a:t>Chapter- AS-14-Amalgamation, Absorption &amp; External Reconstruction </a:t>
            </a:r>
            <a:endParaRPr lang="mr-IN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7272808" cy="4536504"/>
          </a:xfrm>
        </p:spPr>
        <p:txBody>
          <a:bodyPr>
            <a:normAutofit fontScale="925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u="sng" dirty="0" smtClean="0">
                <a:solidFill>
                  <a:schemeClr val="tx1"/>
                </a:solidFill>
              </a:rPr>
              <a:t>Ledge Account open in Books of Vendor company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</a:rPr>
              <a:t>Realization Account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</a:rPr>
              <a:t>Equity Shareholder Account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</a:rPr>
              <a:t>Preference Shareholders Account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</a:rPr>
              <a:t>Purchasing Company Account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tx1"/>
                </a:solidFill>
              </a:rPr>
              <a:t>Equity Shares in Purchasing </a:t>
            </a:r>
            <a:r>
              <a:rPr lang="en-US" sz="2800" dirty="0" smtClean="0">
                <a:solidFill>
                  <a:schemeClr val="tx1"/>
                </a:solidFill>
              </a:rPr>
              <a:t>Company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tx1"/>
                </a:solidFill>
              </a:rPr>
              <a:t>Preference Shares in Purchasing </a:t>
            </a:r>
            <a:r>
              <a:rPr lang="en-US" sz="2800" dirty="0" smtClean="0">
                <a:solidFill>
                  <a:schemeClr val="tx1"/>
                </a:solidFill>
              </a:rPr>
              <a:t>Company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tx1"/>
                </a:solidFill>
              </a:rPr>
              <a:t>Debentures in Purchasing </a:t>
            </a:r>
            <a:r>
              <a:rPr lang="en-US" sz="2800" dirty="0" smtClean="0">
                <a:solidFill>
                  <a:schemeClr val="tx1"/>
                </a:solidFill>
              </a:rPr>
              <a:t>Company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</a:rPr>
              <a:t>Cash Or Bank Account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mr-IN" sz="2800" dirty="0"/>
          </a:p>
        </p:txBody>
      </p:sp>
    </p:spTree>
    <p:extLst>
      <p:ext uri="{BB962C8B-B14F-4D97-AF65-F5344CB8AC3E}">
        <p14:creationId xmlns:p14="http://schemas.microsoft.com/office/powerpoint/2010/main" val="33083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543800" cy="1008112"/>
          </a:xfrm>
        </p:spPr>
        <p:txBody>
          <a:bodyPr/>
          <a:lstStyle/>
          <a:p>
            <a:r>
              <a:rPr lang="en-US" sz="2800" b="1" dirty="0" smtClean="0"/>
              <a:t>Chapter- AS-14-Amalgamation, Absorption &amp; External Reconstruction </a:t>
            </a:r>
            <a:endParaRPr lang="mr-IN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7632848" cy="5112568"/>
          </a:xfrm>
        </p:spPr>
        <p:txBody>
          <a:bodyPr>
            <a:normAutofit fontScale="70000" lnSpcReduction="20000"/>
          </a:bodyPr>
          <a:lstStyle/>
          <a:p>
            <a:r>
              <a:rPr lang="en-US" sz="2800" u="sng" dirty="0" smtClean="0">
                <a:solidFill>
                  <a:schemeClr val="tx1"/>
                </a:solidFill>
              </a:rPr>
              <a:t>Steps to be followed while preparing Ledge Account in Books of </a:t>
            </a:r>
            <a:r>
              <a:rPr lang="en-US" sz="2800" b="1" u="sng" dirty="0" smtClean="0">
                <a:solidFill>
                  <a:schemeClr val="tx1"/>
                </a:solidFill>
              </a:rPr>
              <a:t>Vendor Company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100" dirty="0" smtClean="0">
                <a:solidFill>
                  <a:schemeClr val="tx1"/>
                </a:solidFill>
              </a:rPr>
              <a:t>Calculate PC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100" dirty="0" smtClean="0">
                <a:solidFill>
                  <a:schemeClr val="tx1"/>
                </a:solidFill>
              </a:rPr>
              <a:t>Record of all items of B/S  in respective </a:t>
            </a:r>
            <a:r>
              <a:rPr lang="en-US" sz="3100" dirty="0">
                <a:solidFill>
                  <a:schemeClr val="tx1"/>
                </a:solidFill>
              </a:rPr>
              <a:t>L</a:t>
            </a:r>
            <a:r>
              <a:rPr lang="en-US" sz="3100" dirty="0" smtClean="0">
                <a:solidFill>
                  <a:schemeClr val="tx1"/>
                </a:solidFill>
              </a:rPr>
              <a:t>edge A/c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100" dirty="0" smtClean="0">
                <a:solidFill>
                  <a:schemeClr val="tx1"/>
                </a:solidFill>
              </a:rPr>
              <a:t>Due and Received of PC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100" dirty="0" smtClean="0">
                <a:solidFill>
                  <a:schemeClr val="tx1"/>
                </a:solidFill>
              </a:rPr>
              <a:t>Disposed of Assets or Liabilities which are not taken over ( Sale/payment)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100" dirty="0" smtClean="0">
                <a:solidFill>
                  <a:schemeClr val="tx1"/>
                </a:solidFill>
              </a:rPr>
              <a:t>Expenses on Realization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100" dirty="0" smtClean="0">
                <a:solidFill>
                  <a:schemeClr val="tx1"/>
                </a:solidFill>
              </a:rPr>
              <a:t>Payment to Preference Shareholders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100" dirty="0" smtClean="0">
                <a:solidFill>
                  <a:schemeClr val="tx1"/>
                </a:solidFill>
              </a:rPr>
              <a:t>Balance of </a:t>
            </a:r>
            <a:r>
              <a:rPr lang="en-US" sz="3100" dirty="0">
                <a:solidFill>
                  <a:schemeClr val="tx1"/>
                </a:solidFill>
              </a:rPr>
              <a:t>Preference Shareholders </a:t>
            </a:r>
            <a:r>
              <a:rPr lang="en-US" sz="3100" dirty="0" smtClean="0">
                <a:solidFill>
                  <a:schemeClr val="tx1"/>
                </a:solidFill>
              </a:rPr>
              <a:t>Account to Realization Account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100" dirty="0" smtClean="0">
                <a:solidFill>
                  <a:schemeClr val="tx1"/>
                </a:solidFill>
              </a:rPr>
              <a:t>Closing of Realization Account  and transferred Profit or Loss to Equity Shareholders Account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100" dirty="0" smtClean="0">
                <a:solidFill>
                  <a:schemeClr val="tx1"/>
                </a:solidFill>
              </a:rPr>
              <a:t>Distribute all remaining undistributed to Equity Shareholders Account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100" dirty="0" smtClean="0">
                <a:solidFill>
                  <a:schemeClr val="tx1"/>
                </a:solidFill>
              </a:rPr>
              <a:t>Equity Shareholder Account get Tally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213198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543800" cy="1008112"/>
          </a:xfrm>
        </p:spPr>
        <p:txBody>
          <a:bodyPr/>
          <a:lstStyle/>
          <a:p>
            <a:r>
              <a:rPr lang="en-US" sz="2800" b="1" dirty="0" smtClean="0"/>
              <a:t>Chapter- AS-14-Amalgamation, Absorption &amp; External Reconstruction </a:t>
            </a:r>
            <a:endParaRPr lang="mr-IN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7416824" cy="4896544"/>
          </a:xfrm>
        </p:spPr>
        <p:txBody>
          <a:bodyPr>
            <a:normAutofit/>
          </a:bodyPr>
          <a:lstStyle/>
          <a:p>
            <a:r>
              <a:rPr lang="en-US" sz="2400" u="sng" dirty="0">
                <a:solidFill>
                  <a:schemeClr val="tx1"/>
                </a:solidFill>
              </a:rPr>
              <a:t>Steps to be followed while preparing Ledge Account in Books of </a:t>
            </a:r>
            <a:r>
              <a:rPr lang="en-US" sz="2400" b="1" u="sng" dirty="0" smtClean="0">
                <a:solidFill>
                  <a:schemeClr val="tx1"/>
                </a:solidFill>
              </a:rPr>
              <a:t>Purchasing Company-</a:t>
            </a:r>
            <a:endParaRPr lang="en-US" sz="2400" b="1" u="sng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For Purchase of Business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Payment of Purchase Consideration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For Taking over Assets and Liabilities at agreed valued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Payment of Expenses </a:t>
            </a:r>
            <a:r>
              <a:rPr lang="en-US" sz="2400" dirty="0">
                <a:solidFill>
                  <a:schemeClr val="tx1"/>
                </a:solidFill>
              </a:rPr>
              <a:t>on Realization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Payment </a:t>
            </a:r>
            <a:r>
              <a:rPr lang="en-US" sz="2400" dirty="0" smtClean="0">
                <a:solidFill>
                  <a:schemeClr val="tx1"/>
                </a:solidFill>
              </a:rPr>
              <a:t> to Debenture holders of Vendor Company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Any Mutual Debt Settlement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Any Mutual Bill Settlement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Calculation of Unrealized profit included in stock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Maintaining Statutory Reserve</a:t>
            </a:r>
            <a:endParaRPr lang="en-US" sz="2400" dirty="0">
              <a:solidFill>
                <a:schemeClr val="tx1"/>
              </a:solidFill>
            </a:endParaRPr>
          </a:p>
          <a:p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377516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543800" cy="1008112"/>
          </a:xfrm>
        </p:spPr>
        <p:txBody>
          <a:bodyPr/>
          <a:lstStyle/>
          <a:p>
            <a:pPr algn="ctr"/>
            <a:r>
              <a:rPr lang="en-US" sz="45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THANK</a:t>
            </a:r>
            <a:r>
              <a:rPr lang="en-US" sz="4500" b="1" dirty="0">
                <a:solidFill>
                  <a:srgbClr val="00B050"/>
                </a:solidFill>
              </a:rPr>
              <a:t> </a:t>
            </a:r>
            <a:r>
              <a:rPr lang="en-US" sz="45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YOU!!</a:t>
            </a:r>
            <a:endParaRPr lang="mr-IN" sz="45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772816"/>
            <a:ext cx="6912768" cy="3816424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Prof. Pradeep H.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Tawade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ACCOUNTANCY,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NSS College of Commerce &amp; Eco.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Tardeo</a:t>
            </a: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4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Mumbai-34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 ID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pradeeptawade26@yahoo.com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Mobile No. 9619491859</a:t>
            </a:r>
            <a:endParaRPr lang="mr-IN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18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43</TotalTime>
  <Words>362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Chapter- AS-14-Amalgamation, Absorption &amp; External Reconstruction </vt:lpstr>
      <vt:lpstr>Chapter- AS-14-Amalgamation, Absorption &amp; External Reconstruction </vt:lpstr>
      <vt:lpstr>Chapter- AS-14-Amalgamation, Absorption &amp; External Reconstruction </vt:lpstr>
      <vt:lpstr>Chapter- AS-14-Amalgamation, Absorption &amp; External Reconstruction </vt:lpstr>
      <vt:lpstr>Chapter- AS-14-Amalgamation, Absorption &amp; External Reconstruction </vt:lpstr>
      <vt:lpstr>Chapter- AS-14-Amalgamation, Absorption &amp; External Reconstruction </vt:lpstr>
      <vt:lpstr>Chapter- AS-14-Amalgamation, Absorption &amp; External Reconstruction </vt:lpstr>
      <vt:lpstr>THANK YOU!!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Chapter- AS-14-Amalgamation, Absorption &amp; External Reconstruction</dc:title>
  <dc:creator>hp</dc:creator>
  <cp:lastModifiedBy>hp</cp:lastModifiedBy>
  <cp:revision>7</cp:revision>
  <dcterms:created xsi:type="dcterms:W3CDTF">2021-11-18T14:06:23Z</dcterms:created>
  <dcterms:modified xsi:type="dcterms:W3CDTF">2021-11-21T12:58:21Z</dcterms:modified>
</cp:coreProperties>
</file>